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Lato"/>
      <p:regular r:id="rId18"/>
      <p:bold r:id="rId19"/>
      <p:italic r:id="rId20"/>
      <p:boldItalic r:id="rId21"/>
    </p:embeddedFon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CenturyGothic-regular.fntdata"/><Relationship Id="rId21" Type="http://schemas.openxmlformats.org/officeDocument/2006/relationships/font" Target="fonts/Lato-boldItalic.fntdata"/><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504f47e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504f47e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504f47e8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504f47e8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Text Slide </a:t>
            </a:r>
            <a:endParaRPr/>
          </a:p>
          <a:p>
            <a:pPr indent="0" lvl="0" marL="0" rtl="0" algn="l">
              <a:spcBef>
                <a:spcPts val="0"/>
              </a:spcBef>
              <a:spcAft>
                <a:spcPts val="0"/>
              </a:spcAft>
              <a:buNone/>
            </a:pPr>
            <a:r>
              <a:rPr lang="en"/>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504f47e8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504f47e8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4842ea63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4842ea63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504f47e8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504f47e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504f47e8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504f47e8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5328A"/>
                </a:solidFill>
                <a:highlight>
                  <a:srgbClr val="FFFFFF"/>
                </a:highlight>
                <a:latin typeface="Lato"/>
                <a:ea typeface="Lato"/>
                <a:cs typeface="Lato"/>
                <a:sym typeface="Lato"/>
              </a:rPr>
              <a:t>🍐 This is a Pear Deck Multiple Choice Slide. Your current options are: A: Who is the greatest QB of all time?, B: Who is the best pitcher of all time?, C: Which team is the most dominant of all time?, D: What league is the most well-balanced?, E: How much does an extra inch of height help a basketball player?, F: Who is the best actor alive today?, G: What is the most successful singer/band in history?, H: Are male actors paid more than female actors?, I: Are movies with female leads as profitable as movies with male leads?, J: Does winning a Grammy increase sales?, K: Is “Stop and Frisk” a racist policy?, L: Do Republican presidents tend to come from different states than Democratic ones?, M: Do people in countries with universal healthcare live longer than people in countries that don’t?, N: Was press coverage slanted for or against a particular candidate?, O: Do small schools perform better than large ones?, P: Which has a stronger correlation with student achievement: race or wealth?, Q: Do bilingual classes result in better outcomes for ESL/ELL students?, </a:t>
            </a:r>
            <a:endParaRPr sz="1200">
              <a:solidFill>
                <a:srgbClr val="75328A"/>
              </a:solidFill>
              <a:highlight>
                <a:srgbClr val="FFFFFF"/>
              </a:highlight>
              <a:latin typeface="Lato"/>
              <a:ea typeface="Lato"/>
              <a:cs typeface="Lato"/>
              <a:sym typeface="Lato"/>
            </a:endParaRPr>
          </a:p>
          <a:p>
            <a:pPr indent="0" lvl="0" marL="0" rtl="0" algn="l">
              <a:spcBef>
                <a:spcPts val="0"/>
              </a:spcBef>
              <a:spcAft>
                <a:spcPts val="0"/>
              </a:spcAft>
              <a:buNone/>
            </a:pPr>
            <a:r>
              <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97ec789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97ec789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04f47e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04f47e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5ac74c5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5ac74c5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504f47e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504f47e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Text Slide </a:t>
            </a:r>
            <a:endParaRPr/>
          </a:p>
          <a:p>
            <a:pPr indent="0" lvl="0" marL="0" rtl="0" algn="l">
              <a:spcBef>
                <a:spcPts val="0"/>
              </a:spcBef>
              <a:spcAft>
                <a:spcPts val="0"/>
              </a:spcAft>
              <a:buNone/>
            </a:pPr>
            <a:r>
              <a:rPr lang="en"/>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3316145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3316145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Text Slide </a:t>
            </a:r>
            <a:endParaRPr/>
          </a:p>
          <a:p>
            <a:pPr indent="0" lvl="0" marL="0" rtl="0" algn="l">
              <a:spcBef>
                <a:spcPts val="0"/>
              </a:spcBef>
              <a:spcAft>
                <a:spcPts val="0"/>
              </a:spcAft>
              <a:buNone/>
            </a:pPr>
            <a:r>
              <a:rPr lang="en"/>
              <a:t>🍐 To edit the type of question,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504f47e8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504f47e8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504f47e8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504f47e8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51" name="Shape 51"/>
        <p:cNvGrpSpPr/>
        <p:nvPr/>
      </p:nvGrpSpPr>
      <p:grpSpPr>
        <a:xfrm>
          <a:off x="0" y="0"/>
          <a:ext cx="0" cy="0"/>
          <a:chOff x="0" y="0"/>
          <a:chExt cx="0" cy="0"/>
        </a:xfrm>
      </p:grpSpPr>
      <p:pic>
        <p:nvPicPr>
          <p:cNvPr id="52" name="Google Shape;52;p11"/>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53" name="Google Shape;53;p11"/>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5" name="Google Shape;55;p11"/>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56"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58" name="Google Shape;58;p1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0" name="Google Shape;60;p1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63" name="Google Shape;63;p1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5" name="Google Shape;65;p1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68" name="Google Shape;68;p1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0" name="Google Shape;70;p1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2437963" y="919825"/>
            <a:ext cx="4268075" cy="4268075"/>
          </a:xfrm>
          <a:prstGeom prst="rect">
            <a:avLst/>
          </a:prstGeom>
          <a:noFill/>
          <a:ln>
            <a:noFill/>
          </a:ln>
        </p:spPr>
      </p:pic>
      <p:sp>
        <p:nvSpPr>
          <p:cNvPr id="13" name="Google Shape;13;p3"/>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p:nvPr/>
        </p:nvSpPr>
        <p:spPr>
          <a:xfrm>
            <a:off x="-8950" y="-17850"/>
            <a:ext cx="91782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7" name="Google Shape;17;p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8" name="Google Shape;18;p4"/>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19" name="Shape 19"/>
        <p:cNvGrpSpPr/>
        <p:nvPr/>
      </p:nvGrpSpPr>
      <p:grpSpPr>
        <a:xfrm>
          <a:off x="0" y="0"/>
          <a:ext cx="0" cy="0"/>
          <a:chOff x="0" y="0"/>
          <a:chExt cx="0" cy="0"/>
        </a:xfrm>
      </p:grpSpPr>
      <p:sp>
        <p:nvSpPr>
          <p:cNvPr id="20" name="Google Shape;20;p5"/>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2" name="Google Shape;22;p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3" name="Google Shape;23;p5"/>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24" name="Shape 24"/>
        <p:cNvGrpSpPr/>
        <p:nvPr/>
      </p:nvGrpSpPr>
      <p:grpSpPr>
        <a:xfrm>
          <a:off x="0" y="0"/>
          <a:ext cx="0" cy="0"/>
          <a:chOff x="0" y="0"/>
          <a:chExt cx="0" cy="0"/>
        </a:xfrm>
      </p:grpSpPr>
      <p:sp>
        <p:nvSpPr>
          <p:cNvPr id="25" name="Google Shape;25;p6"/>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7" name="Google Shape;27;p6"/>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8" name="Google Shape;28;p6"/>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29" name="Shape 29"/>
        <p:cNvGrpSpPr/>
        <p:nvPr/>
      </p:nvGrpSpPr>
      <p:grpSpPr>
        <a:xfrm>
          <a:off x="0" y="0"/>
          <a:ext cx="0" cy="0"/>
          <a:chOff x="0" y="0"/>
          <a:chExt cx="0" cy="0"/>
        </a:xfrm>
      </p:grpSpPr>
      <p:sp>
        <p:nvSpPr>
          <p:cNvPr id="30" name="Google Shape;30;p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2" name="Google Shape;32;p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3" name="Google Shape;33;p7"/>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34" name="Shape 34"/>
        <p:cNvGrpSpPr/>
        <p:nvPr/>
      </p:nvGrpSpPr>
      <p:grpSpPr>
        <a:xfrm>
          <a:off x="0" y="0"/>
          <a:ext cx="0" cy="0"/>
          <a:chOff x="0" y="0"/>
          <a:chExt cx="0" cy="0"/>
        </a:xfrm>
      </p:grpSpPr>
      <p:sp>
        <p:nvSpPr>
          <p:cNvPr id="35" name="Google Shape;35;p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7" name="Google Shape;37;p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8" name="Google Shape;38;p8"/>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41" name="Google Shape;41;p9"/>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 name="Google Shape;44;p9"/>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45" name="Google Shape;45;p9"/>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48" name="Google Shape;48;p10"/>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0" name="Google Shape;50;p10"/>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pic>
        <p:nvPicPr>
          <p:cNvPr descr="twitterlogo_1x.png" id="8" name="Google Shape;8;p1"/>
          <p:cNvPicPr preferRelativeResize="0"/>
          <p:nvPr/>
        </p:nvPicPr>
        <p:blipFill>
          <a:blip r:embed="rId1">
            <a:alphaModFix/>
          </a:blip>
          <a:stretch>
            <a:fillRect/>
          </a:stretch>
        </p:blipFill>
        <p:spPr>
          <a:xfrm>
            <a:off x="6327534" y="4703613"/>
            <a:ext cx="484891" cy="363675"/>
          </a:xfrm>
          <a:prstGeom prst="rect">
            <a:avLst/>
          </a:prstGeom>
          <a:noFill/>
          <a:ln>
            <a:noFill/>
          </a:ln>
        </p:spPr>
      </p:pic>
      <p:sp>
        <p:nvSpPr>
          <p:cNvPr id="9" name="Google Shape;9;p1"/>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bootstrapworld.org/materials/spring2021/en-us/courses/data-science/lessons/ds-intro/pages/questions-and-column-descriptions.html" TargetMode="External"/><Relationship Id="rId4" Type="http://schemas.openxmlformats.org/officeDocument/2006/relationships/hyperlink" Target="https://docs.google.com/spreadsheets/d/1VeR2_bhpLvnRUZslmCAcSRKfZWs_5RNVujtZgEl6umA/edit#gid=0" TargetMode="External"/><Relationship Id="rId5"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6" Type="http://schemas.openxmlformats.org/officeDocument/2006/relationships/image" Target="../media/image17.png"/><Relationship Id="rId7" Type="http://schemas.openxmlformats.org/officeDocument/2006/relationships/hyperlink" Target="http://dontchangethislink.peardeckmagic.zone?eyJ0eXBlIjoiZ29vZ2xlLXNsaWRlcy1hZGRvbi1yZXNwb25zZS1mb290ZXIiLCJsYXN0RWRpdGVkQnkiOiIxMDI3ODcwMjI4ODQzMzk5NjE5ODciLCJwcmVzZW50YXRpb25JZCI6IjFTYUlzMHFaY0o4Q3RmLU1Zb1Z4NXBubS1Ub3hzbzk3ZFhLOGFpRUJqYTdZIiwiY29udGVudElkIjoiY3VzdG9tLXJlc3BvbnNlLWZyZWVSZXNwb25zZS10ZXh0Iiwic2xpZGVJZCI6Imc3NTA0ZjQ3ZTg3XzBfOTMiLCJjb250ZW50SW5zdGFuY2VJZCI6IjFTYUlzMHFaY0o4Q3RmLU1Zb1Z4NXBubS1Ub3hzbzk3ZFhLOGFpRUJqYTdZLzcwYTE4NzgwLTY1OTMtNGM4Mi1hMDNkLTAwNTE5ZTRjNzgzZCJ9pearId=magic-pear-metadata-identifi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DI3ODcwMjI4ODQzMzk5NjE5ODciLCJwcmVzZW50YXRpb25JZCI6IjFTYUlzMHFaY0o4Q3RmLU1Zb1Z4NXBubS1Ub3hzbzk3ZFhLOGFpRUJqYTdZIiwiY29udGVudElkIjoiY3VzdG9tLXJlc3BvbnNlLWZyZWVSZXNwb25zZS10ZXh0Iiwic2xpZGVJZCI6Imc3NTA0ZjQ3ZTg3XzBfOTgiLCJjb250ZW50SW5zdGFuY2VJZCI6IjFTYUlzMHFaY0o4Q3RmLU1Zb1Z4NXBubS1Ub3hzbzk3ZFhLOGFpRUJqYTdZL2VkNDcyOGE3LWM3MGMtNGZhNy1hMzFjLTQ4NGVjMzU5NTQwNyJ9pearId=magic-pear-metadata-identifi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bootstrapworld.org/materials/spring2021/en-us/courses/data-science/lessons/ds-intro/pages/whats-on-your-mind.html" TargetMode="External"/><Relationship Id="rId4" Type="http://schemas.openxmlformats.org/officeDocument/2006/relationships/hyperlink" Target="http://dontchangethislink.peardeckmagic.zone?eyJ0eXBlIjoiZ29vZ2xlLXNsaWRlcy1hZGRvbi1yZXNwb25zZS1mb290ZXIiLCJsYXN0RWRpdGVkQnkiOiIxMDI3ODcwMjI4ODQzMzk5NjE5ODciLCJwcmVzZW50YXRpb25JZCI6IjFTYUlzMHFaY0o4Q3RmLU1Zb1Z4NXBubS1Ub3hzbzk3ZFhLOGFpRUJqYTdZIiwiY29udGVudElkIjoiY3VzdG9tLXJlc3BvbnNlLWVtYmVkZGVkV2Vic2l0ZSIsInNsaWRlSWQiOiJnOTQ4NDJlYTYzN18zXzEiLCJjb250ZW50SW5zdGFuY2VJZCI6IjFTYUlzMHFaY0o4Q3RmLU1Zb1Z4NXBubS1Ub3hzbzk3ZFhLOGFpRUJqYTdZLzM3ZmViNjJkLTQ3ODQtNGJhZi1iYzI2LWYyZDdlN2FiY2Y2YSJ9pearId=magic-pear-metadata-identifi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www.bootstrapworld.org/materials/spring2020/courses/datascience-remix/en-us/lessons/ds-intro/pages/what-can-you-answer.html" TargetMode="External"/><Relationship Id="rId4" Type="http://schemas.openxmlformats.org/officeDocument/2006/relationships/hyperlink" Target="https://www.bootstrapworld.org/materials/spring2021/en-us/courses/data-science/lessons/ds-intro/pages/what-can-you-answ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dobyBpcyB0aGUgZ3JlYXRlc3QgUUIgb2YgYWxsIHRpbWU/IiwiV2hvIGlzIHRoZSBiZXN0IHBpdGNoZXIgb2YgYWxsIHRpbWU/IiwiV2hpY2ggdGVhbSBpcyB0aGUgbW9zdCBkb21pbmFudCBvZiBhbGwgdGltZT8iLCJXaGF0IGxlYWd1ZSBpcyB0aGUgbW9zdCB3ZWxsLWJhbGFuY2VkPyIsIkhvdyBtdWNoIGRvZXMgYW4gZXh0cmEgaW5jaCBvZiBoZWlnaHQgaGVscCBhIGJhc2tldGJhbGwgcGxheWVyPyIsIldobyBpcyB0aGUgYmVzdCBhY3RvciBhbGl2ZSB0b2RheT8iLCJXaGF0IGlzIHRoZSBtb3N0IHN1Y2Nlc3NmdWwgc2luZ2VyL2JhbmQgaW4gaGlzdG9yeT8iLCJBcmUgbWFsZSBhY3RvcnMgcGFpZCBtb3JlIHRoYW4gZmVtYWxlIGFjdG9ycz8iLCJBcmUgbW92aWVzIHdpdGggZmVtYWxlIGxlYWRzIGFzIHByb2ZpdGFibGUgYXMgbW92aWVzIHdpdGggbWFsZSBsZWFkcz8iLCJEb2VzIHdpbm5pbmcgYSBHcmFtbXkgaW5jcmVhc2Ugc2FsZXM/IiwiSXMg4oCcU3RvcCBhbmQgRnJpc2vigJ0gYSByYWNpc3QgcG9saWN5PyIsIkRvIFJlcHVibGljYW4gcHJlc2lkZW50cyB0ZW5kIHRvIGNvbWUgZnJvbSBkaWZmZXJlbnQgc3RhdGVzIHRoYW4gRGVtb2NyYXRpYyBvbmVzPyIsIkRvIHBlb3BsZSBpbiBjb3VudHJpZXMgd2l0aCB1bml2ZXJzYWwgaGVhbHRoY2FyZSBsaXZlIGxvbmdlciB0aGFuIHBlb3BsZSBpbiBjb3VudHJpZXMgdGhhdCBkb27igJl0PyIsIldhcyBwcmVzcyBjb3ZlcmFnZSBzbGFudGVkIGZvciBvciBhZ2FpbnN0IGEgcGFydGljdWxhciBjYW5kaWRhdGU/IiwiRG8gc21hbGwgc2Nob29scyBwZXJmb3JtIGJldHRlciB0aGFuIGxhcmdlIG9uZXM/IiwiV2hpY2ggaGFzIGEgc3Ryb25nZXIgY29ycmVsYXRpb24gd2l0aCBzdHVkZW50IGFjaGlldmVtZW50OiByYWNlIG9yIHdlYWx0aD8iLCJEbyBiaWxpbmd1YWwgY2xhc3NlcyByZXN1bHQgaW4gYmV0dGVyIG91dGNvbWVzIGZvciBFU0wvRUxMIHN0dWRlbnRzPyJdfQ==pearId=magic-pear-shape-identifier" TargetMode="External"/><Relationship Id="rId4" Type="http://schemas.openxmlformats.org/officeDocument/2006/relationships/image" Target="../media/image3.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TYUlzMHFaY0o4Q3RmLU1Zb1Z4NXBubS1Ub3hzbzk3ZFhLOGFpRUJqYTdZIiwiY29udGVudElkIjoiY3VzdG9tLXJlc3BvbnNlLW11bHRpcGxlQ2hvaWNlIiwic2xpZGVJZCI6Imc3NTA0ZjQ3ZTg3XzBfMjEiLCJjb250ZW50SW5zdGFuY2VJZCI6IjFTYUlzMHFaY0o4Q3RmLU1Zb1Z4NXBubS1Ub3hzbzk3ZFhLOGFpRUJqYTdZL2I0M2U2MjJlLWZkMWQtNGNjYi1hYTI1LTE5M2YyNThmZGY4ZSJ9pearId=magic-pear-metadata-identifier" TargetMode="External"/><Relationship Id="rId6"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TYUlzMHFaY0o4Q3RmLU1Zb1Z4NXBubS1Ub3hzbzk3ZFhLOGFpRUJqYTdZIiwiY29udGVudElkIjoiY3VzdG9tLXJlc3BvbnNlLWZyZWVSZXNwb25zZS10ZXh0Iiwic2xpZGVJZCI6Imc4OTdlYzc4OWIxXzBfMCIsImNvbnRlbnRJbnN0YW5jZUlkIjoiMVNhSXMwcVpjSjhDdGYtTVlvVng1cG5tLVRveHNvOTdkWEs4YWlFQmphN1kvMmUzMzBlZjAtYWM4YS00Mjk0LWFkYTAtMjljM2UwMjFlZDc4In0=pearId=magic-pear-metadata-identifi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TYUlzMHFaY0o4Q3RmLU1Zb1Z4NXBubS1Ub3hzbzk3ZFhLOGFpRUJqYTdZIiwiY29udGVudElkIjoiY3VzdG9tLXJlc3BvbnNlLWZyZWVSZXNwb25zZS10ZXh0Iiwic2xpZGVJZCI6Imc3NTA0ZjQ3ZTg3XzBfNDEiLCJjb250ZW50SW5zdGFuY2VJZCI6IjFTYUlzMHFaY0o4Q3RmLU1Zb1Z4NXBubS1Ub3hzbzk3ZFhLOGFpRUJqYTdZL2U1NGI3OTdhLWEwYmUtNDUyNi04MzY2LTQ1YzAzOTZhMWE1NyJ9pearId=magic-pear-metadata-identifier" TargetMode="External"/><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google.com/spreadsheets/d/1VeR2_bhpLvnRUZslmCAcSRKfZWs_5RNVujtZgEl6umA/edit?usp=sharing" TargetMode="External"/><Relationship Id="rId4" Type="http://schemas.openxmlformats.org/officeDocument/2006/relationships/hyperlink" Target="https://www.bootstrapworld.org/materials/spring2021/en-us/courses/data-science/lessons/ds-intro/pages/questions-and-column-descriptions.html" TargetMode="External"/><Relationship Id="rId5" Type="http://schemas.openxmlformats.org/officeDocument/2006/relationships/image" Target="../media/image13.png"/><Relationship Id="rId6"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7" Type="http://schemas.openxmlformats.org/officeDocument/2006/relationships/image" Target="../media/image18.png"/><Relationship Id="rId8" Type="http://schemas.openxmlformats.org/officeDocument/2006/relationships/hyperlink" Target="http://dontchangethislink.peardeckmagic.zone?eyJ0eXBlIjoiZ29vZ2xlLXNsaWRlcy1hZGRvbi1yZXNwb25zZS1mb290ZXIiLCJsYXN0RWRpdGVkQnkiOiIxMDI3ODcwMjI4ODQzMzk5NjE5ODciLCJwcmVzZW50YXRpb25JZCI6IjFTYUlzMHFaY0o4Q3RmLU1Zb1Z4NXBubS1Ub3hzbzk3ZFhLOGFpRUJqYTdZIiwiY29udGVudElkIjoiY3VzdG9tLXJlc3BvbnNlLWZyZWVSZXNwb25zZS10ZXh0Iiwic2xpZGVJZCI6Imc3NTA0ZjQ3ZTg3XzBfNTQiLCJjb250ZW50SW5zdGFuY2VJZCI6IjFTYUlzMHFaY0o4Q3RmLU1Zb1Z4NXBubS1Ub3hzbzk3ZFhLOGFpRUJqYTdZLzBlNzY2MjBkLTk5MjAtNGJlMS1hNDUxLWRjOTdkOGEyODcyZSJ9pearId=magic-pear-metadata-identifi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www.bootstrapworld.org/materials/spring2021/en-us/courses/data-science/lessons/ds-intro/pages/categorical-or-quantitative.html" TargetMode="External"/><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5" Type="http://schemas.openxmlformats.org/officeDocument/2006/relationships/image" Target="../media/image15.png"/><Relationship Id="rId6" Type="http://schemas.openxmlformats.org/officeDocument/2006/relationships/hyperlink" Target="http://dontchangethislink.peardeckmagic.zone?eyJ0eXBlIjoiZ29vZ2xlLXNsaWRlcy1hZGRvbi1yZXNwb25zZS1mb290ZXIiLCJsYXN0RWRpdGVkQnkiOiIxMDI3ODcwMjI4ODQzMzk5NjE5ODciLCJwcmVzZW50YXRpb25JZCI6IjFTYUlzMHFaY0o4Q3RmLU1Zb1Z4NXBubS1Ub3hzbzk3ZFhLOGFpRUJqYTdZIiwiY29udGVudElkIjoiY3VzdG9tLXJlc3BvbnNlLWZyZWVSZXNwb25zZS10ZXh0Iiwic2xpZGVJZCI6Imc1MzMxNjE0NTA2XzBfMSIsImNvbnRlbnRJbnN0YW5jZUlkIjoiMVNhSXMwcVpjSjhDdGYtTVlvVng1cG5tLVRveHNvOTdkWEs4YWlFQmphN1kvOGY4ODNmNjktZGQ3NS00YTMyLTkzOTQtMmJmZmE4NWRiYzdhIn0=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Question Types</a:t>
            </a:r>
            <a:endParaRPr/>
          </a:p>
        </p:txBody>
      </p:sp>
      <p:sp>
        <p:nvSpPr>
          <p:cNvPr id="143" name="Google Shape;143;p24"/>
          <p:cNvSpPr txBox="1"/>
          <p:nvPr>
            <p:ph idx="1" type="body"/>
          </p:nvPr>
        </p:nvSpPr>
        <p:spPr>
          <a:xfrm>
            <a:off x="1525525" y="1263175"/>
            <a:ext cx="7529400" cy="29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ato"/>
                <a:ea typeface="Lato"/>
                <a:cs typeface="Lato"/>
                <a:sym typeface="Lato"/>
              </a:rPr>
              <a:t>Look back at the notices you recorded o</a:t>
            </a:r>
            <a:r>
              <a:rPr lang="en" sz="2500">
                <a:latin typeface="Lato"/>
                <a:ea typeface="Lato"/>
                <a:cs typeface="Lato"/>
                <a:sym typeface="Lato"/>
              </a:rPr>
              <a:t>n </a:t>
            </a:r>
            <a:r>
              <a:rPr lang="en" sz="2500" u="sng">
                <a:solidFill>
                  <a:schemeClr val="hlink"/>
                </a:solidFill>
                <a:latin typeface="Lato"/>
                <a:ea typeface="Lato"/>
                <a:cs typeface="Lato"/>
                <a:sym typeface="Lato"/>
                <a:hlinkClick r:id="rId3"/>
              </a:rPr>
              <a:t>Page 4</a:t>
            </a:r>
            <a:r>
              <a:rPr b="1" i="1" lang="en" sz="2500">
                <a:solidFill>
                  <a:schemeClr val="dk1"/>
                </a:solidFill>
                <a:highlight>
                  <a:schemeClr val="lt1"/>
                </a:highlight>
                <a:latin typeface="Lato"/>
                <a:ea typeface="Lato"/>
                <a:cs typeface="Lato"/>
                <a:sym typeface="Lato"/>
              </a:rPr>
              <a:t>.  </a:t>
            </a:r>
            <a:r>
              <a:rPr lang="en" sz="2500">
                <a:solidFill>
                  <a:schemeClr val="dk1"/>
                </a:solidFill>
                <a:highlight>
                  <a:schemeClr val="lt1"/>
                </a:highlight>
                <a:latin typeface="Lato"/>
                <a:ea typeface="Lato"/>
                <a:cs typeface="Lato"/>
                <a:sym typeface="Lato"/>
              </a:rPr>
              <a:t>Are any of them </a:t>
            </a:r>
            <a:r>
              <a:rPr b="1" i="1" lang="en" sz="2500">
                <a:solidFill>
                  <a:schemeClr val="dk1"/>
                </a:solidFill>
                <a:highlight>
                  <a:schemeClr val="lt1"/>
                </a:highlight>
                <a:latin typeface="Lato"/>
                <a:ea typeface="Lato"/>
                <a:cs typeface="Lato"/>
                <a:sym typeface="Lato"/>
              </a:rPr>
              <a:t>Lookup, Compute</a:t>
            </a:r>
            <a:r>
              <a:rPr i="1" lang="en" sz="2800">
                <a:latin typeface="Lato"/>
                <a:ea typeface="Lato"/>
                <a:cs typeface="Lato"/>
                <a:sym typeface="Lato"/>
              </a:rPr>
              <a:t>, or </a:t>
            </a:r>
            <a:r>
              <a:rPr b="1" i="1" lang="en" sz="2500">
                <a:solidFill>
                  <a:schemeClr val="dk1"/>
                </a:solidFill>
                <a:highlight>
                  <a:schemeClr val="lt1"/>
                </a:highlight>
                <a:latin typeface="Lato"/>
                <a:ea typeface="Lato"/>
                <a:cs typeface="Lato"/>
                <a:sym typeface="Lato"/>
              </a:rPr>
              <a:t>Relate </a:t>
            </a:r>
            <a:r>
              <a:rPr lang="en" sz="2500">
                <a:solidFill>
                  <a:schemeClr val="dk1"/>
                </a:solidFill>
                <a:highlight>
                  <a:schemeClr val="lt1"/>
                </a:highlight>
                <a:latin typeface="Lato"/>
                <a:ea typeface="Lato"/>
                <a:cs typeface="Lato"/>
                <a:sym typeface="Lato"/>
              </a:rPr>
              <a:t>questions.  Circle the answer.  </a:t>
            </a:r>
            <a:endParaRPr sz="2500">
              <a:solidFill>
                <a:schemeClr val="dk1"/>
              </a:solidFill>
              <a:highlight>
                <a:schemeClr val="lt1"/>
              </a:highlight>
              <a:latin typeface="Lato"/>
              <a:ea typeface="Lato"/>
              <a:cs typeface="Lato"/>
              <a:sym typeface="Lato"/>
            </a:endParaRPr>
          </a:p>
          <a:p>
            <a:pPr indent="0" lvl="0" marL="0" rtl="0" algn="l">
              <a:spcBef>
                <a:spcPts val="1600"/>
              </a:spcBef>
              <a:spcAft>
                <a:spcPts val="1600"/>
              </a:spcAft>
              <a:buNone/>
            </a:pPr>
            <a:r>
              <a:rPr lang="en" sz="2500">
                <a:solidFill>
                  <a:schemeClr val="dk1"/>
                </a:solidFill>
                <a:highlight>
                  <a:schemeClr val="lt1"/>
                </a:highlight>
                <a:latin typeface="Lato"/>
                <a:ea typeface="Lato"/>
                <a:cs typeface="Lato"/>
                <a:sym typeface="Lato"/>
              </a:rPr>
              <a:t>Can you come up with additional questions about the</a:t>
            </a:r>
            <a:r>
              <a:rPr lang="en" sz="2500">
                <a:latin typeface="Lato"/>
                <a:ea typeface="Lato"/>
                <a:cs typeface="Lato"/>
                <a:sym typeface="Lato"/>
              </a:rPr>
              <a:t> </a:t>
            </a:r>
            <a:r>
              <a:rPr lang="en" sz="2500" u="sng">
                <a:solidFill>
                  <a:schemeClr val="hlink"/>
                </a:solidFill>
                <a:latin typeface="Lato"/>
                <a:ea typeface="Lato"/>
                <a:cs typeface="Lato"/>
                <a:sym typeface="Lato"/>
                <a:hlinkClick r:id="rId4"/>
              </a:rPr>
              <a:t>Animals Dataset</a:t>
            </a:r>
            <a:r>
              <a:rPr lang="en" sz="2500">
                <a:latin typeface="Lato"/>
                <a:ea typeface="Lato"/>
                <a:cs typeface="Lato"/>
                <a:sym typeface="Lato"/>
              </a:rPr>
              <a:t> for each question type?</a:t>
            </a:r>
            <a:endParaRPr sz="2500">
              <a:latin typeface="Lato"/>
              <a:ea typeface="Lato"/>
              <a:cs typeface="Lato"/>
              <a:sym typeface="Lato"/>
            </a:endParaRPr>
          </a:p>
        </p:txBody>
      </p:sp>
      <p:pic>
        <p:nvPicPr>
          <p:cNvPr id="144" name="Google Shape;144;p24">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45" name="Google Shape;145;p24">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Question Types</a:t>
            </a:r>
            <a:endParaRPr/>
          </a:p>
        </p:txBody>
      </p:sp>
      <p:sp>
        <p:nvSpPr>
          <p:cNvPr id="151" name="Google Shape;151;p2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a:t>Share your questions with the class!</a:t>
            </a:r>
            <a:endParaRPr sz="2000"/>
          </a:p>
          <a:p>
            <a:pPr indent="-355600" lvl="0" marL="457200" rtl="0" algn="l">
              <a:lnSpc>
                <a:spcPct val="200000"/>
              </a:lnSpc>
              <a:spcBef>
                <a:spcPts val="0"/>
              </a:spcBef>
              <a:spcAft>
                <a:spcPts val="0"/>
              </a:spcAft>
              <a:buSzPts val="2000"/>
              <a:buChar char="●"/>
            </a:pPr>
            <a:r>
              <a:rPr lang="en" sz="2000"/>
              <a:t>Are there any common themes?</a:t>
            </a:r>
            <a:endParaRPr sz="2000"/>
          </a:p>
          <a:p>
            <a:pPr indent="0" lvl="0" marL="457200" rtl="0" algn="l">
              <a:spcBef>
                <a:spcPts val="1600"/>
              </a:spcBef>
              <a:spcAft>
                <a:spcPts val="0"/>
              </a:spcAft>
              <a:buNone/>
            </a:pPr>
            <a:r>
              <a:t/>
            </a:r>
            <a:endParaRPr sz="1200">
              <a:solidFill>
                <a:srgbClr val="75328A"/>
              </a:solidFill>
              <a:highlight>
                <a:srgbClr val="FFFFFF"/>
              </a:highlight>
              <a:latin typeface="Lato"/>
              <a:ea typeface="Lato"/>
              <a:cs typeface="Lato"/>
              <a:sym typeface="Lato"/>
            </a:endParaRPr>
          </a:p>
          <a:p>
            <a:pPr indent="0" lvl="0" marL="0" rtl="0" algn="l">
              <a:lnSpc>
                <a:spcPct val="200000"/>
              </a:lnSpc>
              <a:spcBef>
                <a:spcPts val="0"/>
              </a:spcBef>
              <a:spcAft>
                <a:spcPts val="1600"/>
              </a:spcAft>
              <a:buNone/>
            </a:pPr>
            <a:r>
              <a:t/>
            </a:r>
            <a:endParaRPr sz="2000"/>
          </a:p>
        </p:txBody>
      </p:sp>
      <p:pic>
        <p:nvPicPr>
          <p:cNvPr id="152" name="Google Shape;152;p2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53" name="Google Shape;153;p2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59" name="Google Shape;159;p26"/>
          <p:cNvSpPr txBox="1"/>
          <p:nvPr>
            <p:ph idx="1" type="body"/>
          </p:nvPr>
        </p:nvSpPr>
        <p:spPr>
          <a:xfrm>
            <a:off x="1748125" y="1108525"/>
            <a:ext cx="70500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None/>
            </a:pPr>
            <a:r>
              <a:rPr lang="en" sz="1700">
                <a:highlight>
                  <a:srgbClr val="FFFFFF"/>
                </a:highlight>
                <a:latin typeface="Lato"/>
                <a:ea typeface="Lato"/>
                <a:cs typeface="Lato"/>
                <a:sym typeface="Lato"/>
              </a:rPr>
              <a:t>R</a:t>
            </a:r>
            <a:r>
              <a:rPr lang="en" sz="1700">
                <a:highlight>
                  <a:srgbClr val="FFFFFF"/>
                </a:highlight>
                <a:latin typeface="Lato"/>
                <a:ea typeface="Lato"/>
                <a:cs typeface="Lato"/>
                <a:sym typeface="Lato"/>
              </a:rPr>
              <a:t>eflect on what you learned by writing on </a:t>
            </a:r>
            <a:r>
              <a:rPr lang="en" sz="1700" u="sng">
                <a:solidFill>
                  <a:schemeClr val="hlink"/>
                </a:solidFill>
                <a:highlight>
                  <a:srgbClr val="FFFFFF"/>
                </a:highlight>
                <a:latin typeface="Lato"/>
                <a:ea typeface="Lato"/>
                <a:cs typeface="Lato"/>
                <a:sym typeface="Lato"/>
                <a:hlinkClick r:id="rId3"/>
              </a:rPr>
              <a:t>What’s on your mind? </a:t>
            </a:r>
            <a:r>
              <a:rPr lang="en" sz="1700">
                <a:highlight>
                  <a:srgbClr val="FFFFFF"/>
                </a:highlight>
                <a:latin typeface="Lato"/>
                <a:ea typeface="Lato"/>
                <a:cs typeface="Lato"/>
                <a:sym typeface="Lato"/>
              </a:rPr>
              <a:t>(Page 5). </a:t>
            </a:r>
            <a:endParaRPr sz="1700">
              <a:highlight>
                <a:srgbClr val="FFFFFF"/>
              </a:highlight>
              <a:latin typeface="Lato"/>
              <a:ea typeface="Lato"/>
              <a:cs typeface="Lato"/>
              <a:sym typeface="Lato"/>
            </a:endParaRPr>
          </a:p>
          <a:p>
            <a:pPr indent="0" lvl="0" marL="0" rtl="0" algn="l">
              <a:lnSpc>
                <a:spcPct val="160000"/>
              </a:lnSpc>
              <a:spcBef>
                <a:spcPts val="800"/>
              </a:spcBef>
              <a:spcAft>
                <a:spcPts val="0"/>
              </a:spcAft>
              <a:buClr>
                <a:schemeClr val="dk1"/>
              </a:buClr>
              <a:buSzPts val="1100"/>
              <a:buFont typeface="Arial"/>
              <a:buNone/>
            </a:pPr>
            <a:r>
              <a:rPr lang="en" sz="1700">
                <a:highlight>
                  <a:srgbClr val="FFFFFF"/>
                </a:highlight>
                <a:latin typeface="Lato"/>
                <a:ea typeface="Lato"/>
                <a:cs typeface="Lato"/>
                <a:sym typeface="Lato"/>
              </a:rPr>
              <a:t>Some prompts that may be helpful:</a:t>
            </a:r>
            <a:endParaRPr sz="1700">
              <a:highlight>
                <a:srgbClr val="FFFFFF"/>
              </a:highlight>
              <a:latin typeface="Lato"/>
              <a:ea typeface="Lato"/>
              <a:cs typeface="Lato"/>
              <a:sym typeface="Lato"/>
            </a:endParaRPr>
          </a:p>
          <a:p>
            <a:pPr indent="-336550" lvl="0" marL="685800" rtl="0" algn="l">
              <a:spcBef>
                <a:spcPts val="800"/>
              </a:spcBef>
              <a:spcAft>
                <a:spcPts val="0"/>
              </a:spcAft>
              <a:buClr>
                <a:srgbClr val="000000"/>
              </a:buClr>
              <a:buSzPts val="1700"/>
              <a:buFont typeface="Lato"/>
              <a:buChar char="●"/>
            </a:pPr>
            <a:r>
              <a:rPr lang="en" sz="1700">
                <a:highlight>
                  <a:srgbClr val="FFFFFF"/>
                </a:highlight>
                <a:latin typeface="Lato"/>
                <a:ea typeface="Lato"/>
                <a:cs typeface="Lato"/>
                <a:sym typeface="Lato"/>
              </a:rPr>
              <a:t>What new vocabulary did you learn?</a:t>
            </a:r>
            <a:endParaRPr sz="1700">
              <a:highlight>
                <a:srgbClr val="FFFFFF"/>
              </a:highlight>
              <a:latin typeface="Lato"/>
              <a:ea typeface="Lato"/>
              <a:cs typeface="Lato"/>
              <a:sym typeface="Lato"/>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336550" lvl="0" marL="685800" rtl="0" algn="l">
              <a:spcBef>
                <a:spcPts val="0"/>
              </a:spcBef>
              <a:spcAft>
                <a:spcPts val="0"/>
              </a:spcAft>
              <a:buClr>
                <a:srgbClr val="000000"/>
              </a:buClr>
              <a:buSzPts val="1700"/>
              <a:buFont typeface="Lato"/>
              <a:buChar char="●"/>
            </a:pPr>
            <a:r>
              <a:rPr lang="en" sz="1700">
                <a:highlight>
                  <a:srgbClr val="FFFFFF"/>
                </a:highlight>
                <a:latin typeface="Lato"/>
                <a:ea typeface="Lato"/>
                <a:cs typeface="Lato"/>
                <a:sym typeface="Lato"/>
              </a:rPr>
              <a:t>What question was exciting to you, and what data would you need to answer it? Is that data Qualitative or Quantitative?</a:t>
            </a:r>
            <a:endParaRPr sz="1700">
              <a:highlight>
                <a:srgbClr val="FFFFFF"/>
              </a:highlight>
              <a:latin typeface="Lato"/>
              <a:ea typeface="Lato"/>
              <a:cs typeface="Lato"/>
              <a:sym typeface="Lato"/>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336550" lvl="0" marL="685800" rtl="0" algn="l">
              <a:spcBef>
                <a:spcPts val="0"/>
              </a:spcBef>
              <a:spcAft>
                <a:spcPts val="0"/>
              </a:spcAft>
              <a:buClr>
                <a:srgbClr val="000000"/>
              </a:buClr>
              <a:buSzPts val="1700"/>
              <a:buFont typeface="Lato"/>
              <a:buChar char="●"/>
            </a:pPr>
            <a:r>
              <a:rPr lang="en" sz="1700">
                <a:highlight>
                  <a:srgbClr val="FFFFFF"/>
                </a:highlight>
                <a:latin typeface="Lato"/>
                <a:ea typeface="Lato"/>
                <a:cs typeface="Lato"/>
                <a:sym typeface="Lato"/>
              </a:rPr>
              <a:t>What do you hope to learn in the next lesson?</a:t>
            </a:r>
            <a:endParaRPr sz="2300"/>
          </a:p>
        </p:txBody>
      </p:sp>
      <p:sp>
        <p:nvSpPr>
          <p:cNvPr id="160" name="Google Shape;160;p26">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Additional Exercises</a:t>
            </a:r>
            <a:endParaRPr/>
          </a:p>
        </p:txBody>
      </p:sp>
      <p:sp>
        <p:nvSpPr>
          <p:cNvPr id="166" name="Google Shape;166;p2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highlight>
                  <a:srgbClr val="FFFFFF"/>
                </a:highlight>
                <a:uFill>
                  <a:noFill/>
                </a:uFill>
                <a:hlinkClick r:id="rId3"/>
              </a:rPr>
              <a:t>What can you answer?</a:t>
            </a:r>
            <a:r>
              <a:rPr lang="en" sz="2200"/>
              <a:t> (</a:t>
            </a:r>
            <a:r>
              <a:rPr lang="en" sz="2200" u="sng">
                <a:solidFill>
                  <a:schemeClr val="hlink"/>
                </a:solidFill>
                <a:hlinkClick r:id="rId4"/>
              </a:rPr>
              <a:t>link</a:t>
            </a:r>
            <a:r>
              <a:rPr lang="en" sz="2200"/>
              <a:t>)</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pic>
        <p:nvPicPr>
          <p:cNvPr id="81" name="Google Shape;81;p1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82" name="Google Shape;82;p1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6"/>
          <p:cNvPicPr preferRelativeResize="0"/>
          <p:nvPr/>
        </p:nvPicPr>
        <p:blipFill>
          <a:blip r:embed="rId6">
            <a:alphaModFix/>
          </a:blip>
          <a:stretch>
            <a:fillRect/>
          </a:stretch>
        </p:blipFill>
        <p:spPr>
          <a:xfrm>
            <a:off x="2272030" y="1333550"/>
            <a:ext cx="5606920" cy="3331975"/>
          </a:xfrm>
          <a:prstGeom prst="rect">
            <a:avLst/>
          </a:prstGeom>
          <a:noFill/>
          <a:ln>
            <a:noFill/>
          </a:ln>
        </p:spPr>
      </p:pic>
      <p:sp>
        <p:nvSpPr>
          <p:cNvPr id="84" name="Google Shape;84;p16"/>
          <p:cNvSpPr txBox="1"/>
          <p:nvPr/>
        </p:nvSpPr>
        <p:spPr>
          <a:xfrm>
            <a:off x="1436650" y="891350"/>
            <a:ext cx="7433100" cy="44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700">
                <a:latin typeface="Century Gothic"/>
                <a:ea typeface="Century Gothic"/>
                <a:cs typeface="Century Gothic"/>
                <a:sym typeface="Century Gothic"/>
              </a:rPr>
              <a:t>Scroll through the list of questions and choose one that interests you.</a:t>
            </a:r>
            <a:endParaRPr b="1" sz="1700">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90" name="Google Shape;90;p17"/>
          <p:cNvSpPr txBox="1"/>
          <p:nvPr>
            <p:ph idx="1" type="body"/>
          </p:nvPr>
        </p:nvSpPr>
        <p:spPr>
          <a:xfrm>
            <a:off x="1748125" y="1063425"/>
            <a:ext cx="6816900" cy="31566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700"/>
              </a:spcBef>
              <a:spcAft>
                <a:spcPts val="0"/>
              </a:spcAft>
              <a:buClr>
                <a:schemeClr val="dk1"/>
              </a:buClr>
              <a:buSzPts val="2200"/>
              <a:buFont typeface="Arial"/>
              <a:buAutoNum type="arabicPeriod"/>
            </a:pPr>
            <a:r>
              <a:rPr lang="en" sz="2200">
                <a:solidFill>
                  <a:schemeClr val="dk1"/>
                </a:solidFill>
                <a:latin typeface="Arial"/>
                <a:ea typeface="Arial"/>
                <a:cs typeface="Arial"/>
                <a:sym typeface="Arial"/>
              </a:rPr>
              <a:t>Why did you choose this question?</a:t>
            </a:r>
            <a:endParaRPr sz="2200">
              <a:solidFill>
                <a:schemeClr val="dk1"/>
              </a:solidFill>
              <a:latin typeface="Arial"/>
              <a:ea typeface="Arial"/>
              <a:cs typeface="Arial"/>
              <a:sym typeface="Arial"/>
            </a:endParaRPr>
          </a:p>
          <a:p>
            <a:pPr indent="0" lvl="0" marL="457200" rtl="0" algn="l">
              <a:lnSpc>
                <a:spcPct val="100000"/>
              </a:lnSpc>
              <a:spcBef>
                <a:spcPts val="700"/>
              </a:spcBef>
              <a:spcAft>
                <a:spcPts val="0"/>
              </a:spcAft>
              <a:buNone/>
            </a:pPr>
            <a:r>
              <a:t/>
            </a:r>
            <a:endParaRPr sz="2200">
              <a:solidFill>
                <a:schemeClr val="dk1"/>
              </a:solidFill>
              <a:latin typeface="Arial"/>
              <a:ea typeface="Arial"/>
              <a:cs typeface="Arial"/>
              <a:sym typeface="Arial"/>
            </a:endParaRPr>
          </a:p>
          <a:p>
            <a:pPr indent="-368300" lvl="0" marL="457200" rtl="0" algn="l">
              <a:lnSpc>
                <a:spcPct val="100000"/>
              </a:lnSpc>
              <a:spcBef>
                <a:spcPts val="700"/>
              </a:spcBef>
              <a:spcAft>
                <a:spcPts val="0"/>
              </a:spcAft>
              <a:buClr>
                <a:schemeClr val="dk1"/>
              </a:buClr>
              <a:buSzPts val="2200"/>
              <a:buFont typeface="Arial"/>
              <a:buAutoNum type="arabicPeriod"/>
            </a:pPr>
            <a:r>
              <a:rPr lang="en" sz="2200">
                <a:solidFill>
                  <a:schemeClr val="dk1"/>
                </a:solidFill>
                <a:latin typeface="Arial"/>
                <a:ea typeface="Arial"/>
                <a:cs typeface="Arial"/>
                <a:sym typeface="Arial"/>
              </a:rPr>
              <a:t>Quick! What’s </a:t>
            </a:r>
            <a:r>
              <a:rPr i="1" lang="en" sz="2200">
                <a:solidFill>
                  <a:schemeClr val="dk1"/>
                </a:solidFill>
                <a:latin typeface="Arial"/>
                <a:ea typeface="Arial"/>
                <a:cs typeface="Arial"/>
                <a:sym typeface="Arial"/>
              </a:rPr>
              <a:t>your</a:t>
            </a:r>
            <a:r>
              <a:rPr lang="en" sz="2200">
                <a:solidFill>
                  <a:schemeClr val="dk1"/>
                </a:solidFill>
                <a:latin typeface="Arial"/>
                <a:ea typeface="Arial"/>
                <a:cs typeface="Arial"/>
                <a:sym typeface="Arial"/>
              </a:rPr>
              <a:t> hypothesis?</a:t>
            </a:r>
            <a:endParaRPr sz="2200">
              <a:solidFill>
                <a:schemeClr val="dk1"/>
              </a:solidFill>
              <a:latin typeface="Arial"/>
              <a:ea typeface="Arial"/>
              <a:cs typeface="Arial"/>
              <a:sym typeface="Arial"/>
            </a:endParaRPr>
          </a:p>
          <a:p>
            <a:pPr indent="0" lvl="0" marL="0" rtl="0" algn="l">
              <a:lnSpc>
                <a:spcPct val="100000"/>
              </a:lnSpc>
              <a:spcBef>
                <a:spcPts val="700"/>
              </a:spcBef>
              <a:spcAft>
                <a:spcPts val="0"/>
              </a:spcAft>
              <a:buNone/>
            </a:pPr>
            <a:r>
              <a:t/>
            </a:r>
            <a:endParaRPr sz="2200">
              <a:solidFill>
                <a:schemeClr val="dk1"/>
              </a:solidFill>
              <a:latin typeface="Arial"/>
              <a:ea typeface="Arial"/>
              <a:cs typeface="Arial"/>
              <a:sym typeface="Arial"/>
            </a:endParaRPr>
          </a:p>
        </p:txBody>
      </p:sp>
      <p:pic>
        <p:nvPicPr>
          <p:cNvPr id="91" name="Google Shape;91;p1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92" name="Google Shape;92;p1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98" name="Google Shape;98;p1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Font typeface="Arial"/>
              <a:buAutoNum type="arabicPeriod"/>
            </a:pPr>
            <a:r>
              <a:rPr lang="en" sz="2200">
                <a:solidFill>
                  <a:schemeClr val="dk1"/>
                </a:solidFill>
                <a:latin typeface="Arial"/>
                <a:ea typeface="Arial"/>
                <a:cs typeface="Arial"/>
                <a:sym typeface="Arial"/>
              </a:rPr>
              <a:t>What information would you collect to find an answer this question?</a:t>
            </a:r>
            <a:endParaRPr sz="2200">
              <a:solidFill>
                <a:schemeClr val="dk1"/>
              </a:solidFill>
              <a:latin typeface="Arial"/>
              <a:ea typeface="Arial"/>
              <a:cs typeface="Arial"/>
              <a:sym typeface="Arial"/>
            </a:endParaRPr>
          </a:p>
          <a:p>
            <a:pPr indent="-368300" lvl="0" marL="457200" rtl="0" algn="l">
              <a:lnSpc>
                <a:spcPct val="100000"/>
              </a:lnSpc>
              <a:spcBef>
                <a:spcPts val="5000"/>
              </a:spcBef>
              <a:spcAft>
                <a:spcPts val="0"/>
              </a:spcAft>
              <a:buClr>
                <a:schemeClr val="dk1"/>
              </a:buClr>
              <a:buSzPts val="2200"/>
              <a:buFont typeface="Arial"/>
              <a:buAutoNum type="arabicPeriod"/>
            </a:pPr>
            <a:r>
              <a:rPr lang="en" sz="2200">
                <a:solidFill>
                  <a:schemeClr val="dk1"/>
                </a:solidFill>
                <a:latin typeface="Arial"/>
                <a:ea typeface="Arial"/>
                <a:cs typeface="Arial"/>
                <a:sym typeface="Arial"/>
              </a:rPr>
              <a:t>How would you </a:t>
            </a:r>
            <a:r>
              <a:rPr b="1" lang="en" sz="2200">
                <a:solidFill>
                  <a:schemeClr val="dk1"/>
                </a:solidFill>
                <a:latin typeface="Arial"/>
                <a:ea typeface="Arial"/>
                <a:cs typeface="Arial"/>
                <a:sym typeface="Arial"/>
              </a:rPr>
              <a:t>measure</a:t>
            </a:r>
            <a:r>
              <a:rPr lang="en"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a:p>
            <a:pPr indent="-368300" lvl="0" marL="457200" rtl="0" algn="l">
              <a:lnSpc>
                <a:spcPct val="100000"/>
              </a:lnSpc>
              <a:spcBef>
                <a:spcPts val="5000"/>
              </a:spcBef>
              <a:spcAft>
                <a:spcPts val="5000"/>
              </a:spcAft>
              <a:buClr>
                <a:schemeClr val="dk1"/>
              </a:buClr>
              <a:buSzPts val="2200"/>
              <a:buFont typeface="Arial"/>
              <a:buAutoNum type="arabicPeriod"/>
            </a:pPr>
            <a:r>
              <a:rPr lang="en" sz="2200">
                <a:solidFill>
                  <a:schemeClr val="dk1"/>
                </a:solidFill>
                <a:latin typeface="Arial"/>
                <a:ea typeface="Arial"/>
                <a:cs typeface="Arial"/>
                <a:sym typeface="Arial"/>
              </a:rPr>
              <a:t>Prepare to report back to the group!</a:t>
            </a:r>
            <a:endParaRPr/>
          </a:p>
        </p:txBody>
      </p:sp>
      <p:pic>
        <p:nvPicPr>
          <p:cNvPr id="99" name="Google Shape;99;p1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00" name="Google Shape;100;p1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8"/>
          <p:cNvPicPr preferRelativeResize="0"/>
          <p:nvPr/>
        </p:nvPicPr>
        <p:blipFill rotWithShape="1">
          <a:blip r:embed="rId6">
            <a:alphaModFix/>
          </a:blip>
          <a:srcRect b="0" l="42993" r="0" t="0"/>
          <a:stretch/>
        </p:blipFill>
        <p:spPr>
          <a:xfrm>
            <a:off x="118625" y="2068125"/>
            <a:ext cx="1313974" cy="133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a:p>
            <a:pPr indent="0" lvl="0" marL="0" rtl="0" algn="r">
              <a:spcBef>
                <a:spcPts val="0"/>
              </a:spcBef>
              <a:spcAft>
                <a:spcPts val="0"/>
              </a:spcAft>
              <a:buNone/>
            </a:pPr>
            <a:r>
              <a:t/>
            </a:r>
            <a:endParaRPr/>
          </a:p>
        </p:txBody>
      </p:sp>
      <p:sp>
        <p:nvSpPr>
          <p:cNvPr id="107" name="Google Shape;107;p1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sz="1500">
                <a:highlight>
                  <a:srgbClr val="FFFFFF"/>
                </a:highlight>
              </a:rPr>
              <a:t>The process of learning from data is called </a:t>
            </a:r>
            <a:r>
              <a:rPr b="1" i="1" lang="en" sz="1500">
                <a:highlight>
                  <a:srgbClr val="FFFFFF"/>
                </a:highlight>
              </a:rPr>
              <a:t>Data Science</a:t>
            </a:r>
            <a:r>
              <a:rPr lang="en" sz="1500">
                <a:highlight>
                  <a:srgbClr val="FFFFFF"/>
                </a:highlight>
              </a:rPr>
              <a:t>. Data science techniques are used by scientists, business people, politicians, sports analysts, and hundreds of other different fields to ask and answer questions about data.</a:t>
            </a:r>
            <a:endParaRPr sz="1500">
              <a:highlight>
                <a:srgbClr val="FFFFFF"/>
              </a:highlight>
            </a:endParaRPr>
          </a:p>
          <a:p>
            <a:pPr indent="0" lvl="0" marL="0" rtl="0" algn="l">
              <a:lnSpc>
                <a:spcPct val="160000"/>
              </a:lnSpc>
              <a:spcBef>
                <a:spcPts val="800"/>
              </a:spcBef>
              <a:spcAft>
                <a:spcPts val="0"/>
              </a:spcAft>
              <a:buClr>
                <a:schemeClr val="dk1"/>
              </a:buClr>
              <a:buSzPts val="1100"/>
              <a:buFont typeface="Arial"/>
              <a:buNone/>
            </a:pPr>
            <a:r>
              <a:rPr lang="en" sz="1500">
                <a:highlight>
                  <a:srgbClr val="FFFFFF"/>
                </a:highlight>
              </a:rPr>
              <a:t>We’ll use a </a:t>
            </a:r>
            <a:r>
              <a:rPr b="1" i="1" lang="en" sz="1500">
                <a:highlight>
                  <a:srgbClr val="FFFFFF"/>
                </a:highlight>
              </a:rPr>
              <a:t>programming language</a:t>
            </a:r>
            <a:r>
              <a:rPr lang="en" sz="1500">
                <a:highlight>
                  <a:srgbClr val="FFFFFF"/>
                </a:highlight>
              </a:rPr>
              <a:t> to investigate these questions. Just like any human language, programming languages have their own vocabulary and grammar that you will need to learn. The language you’ll be learning for data science is called Pyret.</a:t>
            </a:r>
            <a:endParaRPr sz="1500">
              <a:highlight>
                <a:srgbClr val="FFFFFF"/>
              </a:highlight>
            </a:endParaRPr>
          </a:p>
          <a:p>
            <a:pPr indent="0" lvl="0" marL="0" rtl="0" algn="l">
              <a:spcBef>
                <a:spcPts val="8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Meet the Animals!</a:t>
            </a:r>
            <a:endParaRPr/>
          </a:p>
        </p:txBody>
      </p:sp>
      <p:sp>
        <p:nvSpPr>
          <p:cNvPr id="113" name="Google Shape;113;p20"/>
          <p:cNvSpPr txBox="1"/>
          <p:nvPr>
            <p:ph idx="1" type="body"/>
          </p:nvPr>
        </p:nvSpPr>
        <p:spPr>
          <a:xfrm>
            <a:off x="1571625" y="939750"/>
            <a:ext cx="7323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t>Turn to </a:t>
            </a:r>
            <a:r>
              <a:rPr lang="en" sz="1900"/>
              <a:t>The </a:t>
            </a:r>
            <a:r>
              <a:rPr lang="en" sz="1900" u="sng">
                <a:solidFill>
                  <a:schemeClr val="accent5"/>
                </a:solidFill>
                <a:hlinkClick r:id="rId3">
                  <a:extLst>
                    <a:ext uri="{A12FA001-AC4F-418D-AE19-62706E023703}">
                      <ahyp:hlinkClr val="tx"/>
                    </a:ext>
                  </a:extLst>
                </a:hlinkClick>
              </a:rPr>
              <a:t>Animals Table</a:t>
            </a:r>
            <a:r>
              <a:rPr lang="en" sz="1900">
                <a:solidFill>
                  <a:schemeClr val="dk1"/>
                </a:solidFill>
              </a:rPr>
              <a:t> (Page 2) in your Workbook and </a:t>
            </a:r>
            <a:r>
              <a:rPr lang="en" sz="1900" u="sng">
                <a:solidFill>
                  <a:schemeClr val="hlink"/>
                </a:solidFill>
                <a:hlinkClick r:id="rId4"/>
              </a:rPr>
              <a:t>Questions and Column Descriptions</a:t>
            </a:r>
            <a:r>
              <a:rPr lang="en" sz="1900"/>
              <a:t> (Page 4)</a:t>
            </a:r>
            <a:endParaRPr sz="1900"/>
          </a:p>
          <a:p>
            <a:pPr indent="0" lvl="0" marL="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lang="en" sz="1900"/>
              <a:t>What do you </a:t>
            </a:r>
            <a:r>
              <a:rPr b="1" lang="en" sz="1900"/>
              <a:t>Notice</a:t>
            </a:r>
            <a:r>
              <a:rPr lang="en" sz="1900"/>
              <a:t> about this dataset? Record your observations in the left column.</a:t>
            </a:r>
            <a:endParaRPr sz="1900"/>
          </a:p>
          <a:p>
            <a:pPr indent="0" lvl="0" marL="457200" rtl="0" algn="l">
              <a:lnSpc>
                <a:spcPct val="100000"/>
              </a:lnSpc>
              <a:spcBef>
                <a:spcPts val="0"/>
              </a:spcBef>
              <a:spcAft>
                <a:spcPts val="0"/>
              </a:spcAft>
              <a:buNone/>
            </a:pPr>
            <a:r>
              <a:t/>
            </a:r>
            <a:endParaRPr sz="1900"/>
          </a:p>
          <a:p>
            <a:pPr indent="0" lvl="0" marL="0" rtl="0" algn="l">
              <a:lnSpc>
                <a:spcPct val="100000"/>
              </a:lnSpc>
              <a:spcBef>
                <a:spcPts val="0"/>
              </a:spcBef>
              <a:spcAft>
                <a:spcPts val="0"/>
              </a:spcAft>
              <a:buNone/>
            </a:pPr>
            <a:r>
              <a:rPr lang="en" sz="1900"/>
              <a:t>What do you </a:t>
            </a:r>
            <a:r>
              <a:rPr b="1" lang="en" sz="1900"/>
              <a:t>Wonder</a:t>
            </a:r>
            <a:r>
              <a:rPr lang="en" sz="1900">
                <a:solidFill>
                  <a:schemeClr val="dk1"/>
                </a:solidFill>
              </a:rPr>
              <a:t> about this dataset? Record your questions in the second column.</a:t>
            </a:r>
            <a:endParaRPr b="1" sz="1900"/>
          </a:p>
        </p:txBody>
      </p:sp>
      <p:pic>
        <p:nvPicPr>
          <p:cNvPr id="114" name="Google Shape;114;p20"/>
          <p:cNvPicPr preferRelativeResize="0"/>
          <p:nvPr/>
        </p:nvPicPr>
        <p:blipFill rotWithShape="1">
          <a:blip r:embed="rId5">
            <a:alphaModFix/>
          </a:blip>
          <a:srcRect b="0" l="0" r="50357" t="0"/>
          <a:stretch/>
        </p:blipFill>
        <p:spPr>
          <a:xfrm>
            <a:off x="5872600" y="2941050"/>
            <a:ext cx="1542651" cy="1785899"/>
          </a:xfrm>
          <a:prstGeom prst="rect">
            <a:avLst/>
          </a:prstGeom>
          <a:noFill/>
          <a:ln>
            <a:noFill/>
          </a:ln>
        </p:spPr>
      </p:pic>
      <p:pic>
        <p:nvPicPr>
          <p:cNvPr id="115" name="Google Shape;115;p20"/>
          <p:cNvPicPr preferRelativeResize="0"/>
          <p:nvPr/>
        </p:nvPicPr>
        <p:blipFill rotWithShape="1">
          <a:blip r:embed="rId5">
            <a:alphaModFix/>
          </a:blip>
          <a:srcRect b="0" l="50357" r="0" t="0"/>
          <a:stretch/>
        </p:blipFill>
        <p:spPr>
          <a:xfrm>
            <a:off x="7415240" y="2977325"/>
            <a:ext cx="1479986" cy="1713350"/>
          </a:xfrm>
          <a:prstGeom prst="rect">
            <a:avLst/>
          </a:prstGeom>
          <a:noFill/>
          <a:ln>
            <a:noFill/>
          </a:ln>
        </p:spPr>
      </p:pic>
      <p:pic>
        <p:nvPicPr>
          <p:cNvPr id="116" name="Google Shape;116;p20">
            <a:hlinkClick r:id="rId6"/>
          </p:cNvPr>
          <p:cNvPicPr preferRelativeResize="0"/>
          <p:nvPr/>
        </p:nvPicPr>
        <p:blipFill>
          <a:blip r:embed="rId7">
            <a:alphaModFix/>
          </a:blip>
          <a:stretch>
            <a:fillRect/>
          </a:stretch>
        </p:blipFill>
        <p:spPr>
          <a:xfrm>
            <a:off x="0" y="4429125"/>
            <a:ext cx="9144000" cy="714375"/>
          </a:xfrm>
          <a:prstGeom prst="rect">
            <a:avLst/>
          </a:prstGeom>
          <a:noFill/>
          <a:ln>
            <a:noFill/>
          </a:ln>
        </p:spPr>
      </p:pic>
      <p:sp>
        <p:nvSpPr>
          <p:cNvPr id="117" name="Google Shape;117;p20">
            <a:hlinkClick r:id="rId8"/>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Meet the Animals!</a:t>
            </a:r>
            <a:endParaRPr>
              <a:solidFill>
                <a:schemeClr val="lt1"/>
              </a:solidFill>
            </a:endParaRPr>
          </a:p>
          <a:p>
            <a:pPr indent="0" lvl="0" marL="0" rtl="0" algn="r">
              <a:spcBef>
                <a:spcPts val="0"/>
              </a:spcBef>
              <a:spcAft>
                <a:spcPts val="0"/>
              </a:spcAft>
              <a:buClr>
                <a:schemeClr val="dk1"/>
              </a:buClr>
              <a:buSzPts val="1100"/>
              <a:buFont typeface="Arial"/>
              <a:buNone/>
            </a:pPr>
            <a:r>
              <a:t/>
            </a:r>
            <a:endParaRPr>
              <a:solidFill>
                <a:schemeClr val="lt1"/>
              </a:solidFill>
            </a:endParaRPr>
          </a:p>
          <a:p>
            <a:pPr indent="0" lvl="0" marL="0" rtl="0" algn="r">
              <a:spcBef>
                <a:spcPts val="0"/>
              </a:spcBef>
              <a:spcAft>
                <a:spcPts val="0"/>
              </a:spcAft>
              <a:buNone/>
            </a:pPr>
            <a:r>
              <a:t/>
            </a:r>
            <a:endParaRPr/>
          </a:p>
        </p:txBody>
      </p:sp>
      <p:sp>
        <p:nvSpPr>
          <p:cNvPr id="123" name="Google Shape;123;p21"/>
          <p:cNvSpPr txBox="1"/>
          <p:nvPr>
            <p:ph idx="1" type="body"/>
          </p:nvPr>
        </p:nvSpPr>
        <p:spPr>
          <a:xfrm>
            <a:off x="1663050" y="863550"/>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Categorical Data</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Tell us “which 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Laws of arithmetic </a:t>
            </a:r>
            <a:r>
              <a:rPr i="1" lang="en">
                <a:solidFill>
                  <a:schemeClr val="dk1"/>
                </a:solidFill>
              </a:rPr>
              <a:t>don’t make sense</a:t>
            </a:r>
            <a:r>
              <a:rPr lang="en">
                <a:solidFill>
                  <a:schemeClr val="dk1"/>
                </a:solidFill>
              </a:rPr>
              <a:t> (“average ZIP code”, “biggest eye color”, etc.)</a:t>
            </a:r>
            <a:endParaRPr b="1">
              <a:solidFill>
                <a:schemeClr val="dk1"/>
              </a:solidFill>
            </a:endParaRPr>
          </a:p>
          <a:p>
            <a:pPr indent="0" lvl="0" marL="0" rtl="0" algn="l">
              <a:lnSpc>
                <a:spcPct val="100000"/>
              </a:lnSpc>
              <a:spcBef>
                <a:spcPts val="1600"/>
              </a:spcBef>
              <a:spcAft>
                <a:spcPts val="0"/>
              </a:spcAft>
              <a:buClr>
                <a:schemeClr val="dk1"/>
              </a:buClr>
              <a:buSzPts val="1100"/>
              <a:buFont typeface="Arial"/>
              <a:buNone/>
            </a:pPr>
            <a:r>
              <a:rPr b="1" lang="en">
                <a:solidFill>
                  <a:schemeClr val="dk1"/>
                </a:solidFill>
              </a:rPr>
              <a:t>Quantitative Data</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Tell us “how much”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Arithmetic makes sense! (“most money”, “average height”, etc.)</a:t>
            </a:r>
            <a:endParaRPr>
              <a:solidFill>
                <a:schemeClr val="dk1"/>
              </a:solidFill>
            </a:endParaRPr>
          </a:p>
          <a:p>
            <a:pPr indent="0" lvl="0" marL="0" rtl="0" algn="l">
              <a:spcBef>
                <a:spcPts val="1600"/>
              </a:spcBef>
              <a:spcAft>
                <a:spcPts val="0"/>
              </a:spcAft>
              <a:buNone/>
            </a:pPr>
            <a:r>
              <a:rPr b="1" lang="en">
                <a:solidFill>
                  <a:schemeClr val="dk1"/>
                </a:solidFill>
              </a:rPr>
              <a:t>Complete </a:t>
            </a:r>
            <a:r>
              <a:rPr b="1" lang="en" u="sng">
                <a:solidFill>
                  <a:schemeClr val="accent5"/>
                </a:solidFill>
                <a:hlinkClick r:id="rId3">
                  <a:extLst>
                    <a:ext uri="{A12FA001-AC4F-418D-AE19-62706E023703}">
                      <ahyp:hlinkClr val="tx"/>
                    </a:ext>
                  </a:extLst>
                </a:hlinkClick>
              </a:rPr>
              <a:t>Categorical or Quantitative?</a:t>
            </a:r>
            <a:r>
              <a:rPr b="1" lang="en">
                <a:solidFill>
                  <a:schemeClr val="dk1"/>
                </a:solidFill>
              </a:rPr>
              <a:t> (Page 3). </a:t>
            </a:r>
            <a:endParaRPr>
              <a:solidFill>
                <a:schemeClr val="dk1"/>
              </a:solidFill>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4" name="Google Shape;124;p21">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25" name="Google Shape;125;p21">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Meet the Animals!</a:t>
            </a:r>
            <a:endParaRPr>
              <a:solidFill>
                <a:schemeClr val="lt1"/>
              </a:solidFill>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
        <p:nvSpPr>
          <p:cNvPr id="131" name="Google Shape;131;p22"/>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is all about using a </a:t>
            </a:r>
            <a:r>
              <a:rPr b="1" lang="en"/>
              <a:t>smaller sample of data to make predictions about a larger population</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a:t>This table describes </a:t>
            </a:r>
            <a:r>
              <a:rPr i="1" lang="en"/>
              <a:t>some</a:t>
            </a:r>
            <a:r>
              <a:rPr lang="en"/>
              <a:t> animals, but obviously it isn’t every animal in the world! Still, if we took the average age of the animals at this particular shelter, it might tell us something about the average age of animals in other shelters.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Question Types</a:t>
            </a:r>
            <a:endParaRPr/>
          </a:p>
        </p:txBody>
      </p:sp>
      <p:sp>
        <p:nvSpPr>
          <p:cNvPr id="137" name="Google Shape;137;p23"/>
          <p:cNvSpPr txBox="1"/>
          <p:nvPr>
            <p:ph idx="1" type="body"/>
          </p:nvPr>
        </p:nvSpPr>
        <p:spPr>
          <a:xfrm>
            <a:off x="1564250" y="1108525"/>
            <a:ext cx="7268100" cy="3416400"/>
          </a:xfrm>
          <a:prstGeom prst="rect">
            <a:avLst/>
          </a:prstGeom>
        </p:spPr>
        <p:txBody>
          <a:bodyPr anchorCtr="0" anchor="t" bIns="91425" lIns="91425" spcFirstLastPara="1" rIns="91425" wrap="square" tIns="91425">
            <a:noAutofit/>
          </a:bodyPr>
          <a:lstStyle/>
          <a:p>
            <a:pPr indent="-323850" lvl="0" marL="673100" rtl="0" algn="l">
              <a:lnSpc>
                <a:spcPct val="100000"/>
              </a:lnSpc>
              <a:spcBef>
                <a:spcPts val="0"/>
              </a:spcBef>
              <a:spcAft>
                <a:spcPts val="0"/>
              </a:spcAft>
              <a:buClr>
                <a:srgbClr val="000000"/>
              </a:buClr>
              <a:buSzPts val="1500"/>
              <a:buFont typeface="Lato"/>
              <a:buChar char="●"/>
            </a:pPr>
            <a:r>
              <a:rPr b="1" lang="en" sz="1500">
                <a:highlight>
                  <a:srgbClr val="FFFFFF"/>
                </a:highlight>
                <a:latin typeface="Lato"/>
                <a:ea typeface="Lato"/>
                <a:cs typeface="Lato"/>
                <a:sym typeface="Lato"/>
              </a:rPr>
              <a:t>Lookup questions</a:t>
            </a:r>
            <a:r>
              <a:rPr lang="en" sz="1500">
                <a:highlight>
                  <a:srgbClr val="FFFFFF"/>
                </a:highlight>
                <a:latin typeface="Lato"/>
                <a:ea typeface="Lato"/>
                <a:cs typeface="Lato"/>
                <a:sym typeface="Lato"/>
              </a:rPr>
              <a:t> — These can be answered simply by looking up a single value in the table and reading it out. Once you find the value, you’re done! </a:t>
            </a:r>
            <a:endParaRPr sz="1500">
              <a:highlight>
                <a:srgbClr val="FFFFFF"/>
              </a:highlight>
              <a:latin typeface="Lato"/>
              <a:ea typeface="Lato"/>
              <a:cs typeface="Lato"/>
              <a:sym typeface="Lato"/>
            </a:endParaRPr>
          </a:p>
          <a:p>
            <a:pPr indent="-323850" lvl="0" marL="673100" rtl="0" algn="l">
              <a:lnSpc>
                <a:spcPct val="100000"/>
              </a:lnSpc>
              <a:spcBef>
                <a:spcPts val="3000"/>
              </a:spcBef>
              <a:spcAft>
                <a:spcPts val="0"/>
              </a:spcAft>
              <a:buClr>
                <a:srgbClr val="000000"/>
              </a:buClr>
              <a:buSzPts val="1500"/>
              <a:buFont typeface="Lato"/>
              <a:buChar char="●"/>
            </a:pPr>
            <a:r>
              <a:rPr b="1" lang="en" sz="1500">
                <a:highlight>
                  <a:srgbClr val="FFFFFF"/>
                </a:highlight>
                <a:latin typeface="Lato"/>
                <a:ea typeface="Lato"/>
                <a:cs typeface="Lato"/>
                <a:sym typeface="Lato"/>
              </a:rPr>
              <a:t>Compute questions</a:t>
            </a:r>
            <a:r>
              <a:rPr lang="en" sz="1500">
                <a:highlight>
                  <a:srgbClr val="FFFFFF"/>
                </a:highlight>
                <a:latin typeface="Lato"/>
                <a:ea typeface="Lato"/>
                <a:cs typeface="Lato"/>
                <a:sym typeface="Lato"/>
              </a:rPr>
              <a:t> — These can be answered by computing an answer across a single row or column. </a:t>
            </a:r>
            <a:endParaRPr sz="1500">
              <a:highlight>
                <a:srgbClr val="FFFFFF"/>
              </a:highlight>
              <a:latin typeface="Lato"/>
              <a:ea typeface="Lato"/>
              <a:cs typeface="Lato"/>
              <a:sym typeface="Lato"/>
            </a:endParaRPr>
          </a:p>
          <a:p>
            <a:pPr indent="-323850" lvl="0" marL="673100" rtl="0" algn="l">
              <a:lnSpc>
                <a:spcPct val="100000"/>
              </a:lnSpc>
              <a:spcBef>
                <a:spcPts val="3000"/>
              </a:spcBef>
              <a:spcAft>
                <a:spcPts val="0"/>
              </a:spcAft>
              <a:buClr>
                <a:srgbClr val="000000"/>
              </a:buClr>
              <a:buSzPts val="1500"/>
              <a:buFont typeface="Lato"/>
              <a:buChar char="●"/>
            </a:pPr>
            <a:r>
              <a:rPr b="1" lang="en" sz="1500">
                <a:highlight>
                  <a:srgbClr val="FFFFFF"/>
                </a:highlight>
                <a:latin typeface="Lato"/>
                <a:ea typeface="Lato"/>
                <a:cs typeface="Lato"/>
                <a:sym typeface="Lato"/>
              </a:rPr>
              <a:t>Relate questions</a:t>
            </a:r>
            <a:r>
              <a:rPr lang="en" sz="1500">
                <a:highlight>
                  <a:srgbClr val="FFFFFF"/>
                </a:highlight>
                <a:latin typeface="Lato"/>
                <a:ea typeface="Lato"/>
                <a:cs typeface="Lato"/>
                <a:sym typeface="Lato"/>
              </a:rPr>
              <a:t> — These ones take the most work, because they require looking for relationships between multiple columns. </a:t>
            </a:r>
            <a:endParaRPr sz="1500">
              <a:highlight>
                <a:srgbClr val="FFFFFF"/>
              </a:highlight>
              <a:latin typeface="Lato"/>
              <a:ea typeface="Lato"/>
              <a:cs typeface="Lato"/>
              <a:sym typeface="Lato"/>
            </a:endParaRPr>
          </a:p>
          <a:p>
            <a:pPr indent="-323850" lvl="0" marL="673100" rtl="0" algn="l">
              <a:lnSpc>
                <a:spcPct val="100000"/>
              </a:lnSpc>
              <a:spcBef>
                <a:spcPts val="3000"/>
              </a:spcBef>
              <a:spcAft>
                <a:spcPts val="3000"/>
              </a:spcAft>
              <a:buClr>
                <a:srgbClr val="000000"/>
              </a:buClr>
              <a:buSzPts val="1500"/>
              <a:buFont typeface="Lato"/>
              <a:buChar char="●"/>
            </a:pPr>
            <a:r>
              <a:rPr b="1" lang="en" sz="1500">
                <a:highlight>
                  <a:srgbClr val="FFFFFF"/>
                </a:highlight>
                <a:latin typeface="Lato"/>
                <a:ea typeface="Lato"/>
                <a:cs typeface="Lato"/>
                <a:sym typeface="Lato"/>
              </a:rPr>
              <a:t>Can’t answer</a:t>
            </a:r>
            <a:r>
              <a:rPr lang="en" sz="1500">
                <a:highlight>
                  <a:srgbClr val="FFFFFF"/>
                </a:highlight>
                <a:latin typeface="Lato"/>
                <a:ea typeface="Lato"/>
                <a:cs typeface="Lato"/>
                <a:sym typeface="Lato"/>
              </a:rPr>
              <a:t> — These are questions that just can’t be answered based on the available data.</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